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74" r:id="rId10"/>
    <p:sldId id="275" r:id="rId11"/>
    <p:sldId id="263" r:id="rId12"/>
    <p:sldId id="264" r:id="rId13"/>
    <p:sldId id="265" r:id="rId14"/>
    <p:sldId id="266" r:id="rId15"/>
    <p:sldId id="267" r:id="rId16"/>
    <p:sldId id="268" r:id="rId17"/>
    <p:sldId id="269" r:id="rId18"/>
    <p:sldId id="270" r:id="rId19"/>
    <p:sldId id="271" r:id="rId20"/>
    <p:sldId id="272" r:id="rId21"/>
    <p:sldId id="273" r:id="rId22"/>
    <p:sldId id="276" r:id="rId23"/>
    <p:sldId id="27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pn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p>
            <a:r>
              <a:rPr lang="en-GB" altLang="en-US"/>
              <a:t>BOOSTING</a:t>
            </a:r>
            <a:endParaRPr lang="en-GB" altLang="en-US"/>
          </a:p>
        </p:txBody>
      </p:sp>
      <p:sp>
        <p:nvSpPr>
          <p:cNvPr id="3" name="Subtitle 2"/>
          <p:cNvSpPr>
            <a:spLocks noGrp="1"/>
          </p:cNvSpPr>
          <p:nvPr>
            <p:ph type="subTitle" idx="1"/>
          </p:nvPr>
        </p:nvSpPr>
        <p:spPr/>
        <p:txBody>
          <a:bodyPr>
            <a:normAutofit lnSpcReduction="20000"/>
          </a:bodyPr>
          <a:p>
            <a:r>
              <a:rPr lang="en-GB" altLang="en-US"/>
              <a:t>ADABOOST</a:t>
            </a:r>
            <a:endParaRPr lang="en-GB" altLang="en-US"/>
          </a:p>
          <a:p>
            <a:r>
              <a:rPr lang="en-GB" altLang="en-US"/>
              <a:t>XGBOOST</a:t>
            </a:r>
            <a:endParaRPr lang="en-GB" altLang="en-US"/>
          </a:p>
          <a:p>
            <a:endParaRPr lang="en-GB" altLang="en-US"/>
          </a:p>
          <a:p>
            <a:r>
              <a:rPr lang="en-GB" altLang="en-US"/>
              <a:t>BY: Muhammad Rafeh</a:t>
            </a:r>
            <a:endParaRPr lang="en-GB"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altLang="en-US"/>
              <a:t>XGboost:</a:t>
            </a:r>
            <a:endParaRPr lang="en-GB" altLang="en-US"/>
          </a:p>
        </p:txBody>
      </p:sp>
      <p:sp>
        <p:nvSpPr>
          <p:cNvPr id="3" name="Content Placeholder 2"/>
          <p:cNvSpPr>
            <a:spLocks noGrp="1"/>
          </p:cNvSpPr>
          <p:nvPr>
            <p:ph idx="1"/>
          </p:nvPr>
        </p:nvSpPr>
        <p:spPr>
          <a:xfrm>
            <a:off x="305435" y="1605915"/>
            <a:ext cx="11377930" cy="4723130"/>
          </a:xfrm>
        </p:spPr>
        <p:txBody>
          <a:bodyPr>
            <a:normAutofit fontScale="25000"/>
          </a:bodyPr>
          <a:p>
            <a:pPr marL="0" indent="0">
              <a:buNone/>
            </a:pPr>
            <a:r>
              <a:rPr lang="en-US" altLang="en-US" sz="8000"/>
              <a:t>XGBoost (Extreme Gradient Boosting)</a:t>
            </a:r>
            <a:endParaRPr lang="en-US" altLang="en-US" sz="8000"/>
          </a:p>
          <a:p>
            <a:pPr marL="0" indent="0">
              <a:buNone/>
            </a:pPr>
            <a:r>
              <a:rPr lang="en-US" altLang="en-US" sz="8000"/>
              <a:t>XGBoost is an improved version of the gradient boosting algorithm. It uses all the core ideas of gradient boosting but adds extra techniques to make it faster, more powerful, and more efficient.</a:t>
            </a:r>
            <a:endParaRPr lang="en-US" altLang="en-US" sz="8000"/>
          </a:p>
          <a:p>
            <a:pPr marL="0" indent="0">
              <a:buNone/>
            </a:pPr>
            <a:r>
              <a:rPr lang="en-US" altLang="en-US" sz="8000" b="1"/>
              <a:t>Why XGBoost Was Created:</a:t>
            </a:r>
            <a:endParaRPr lang="en-US" altLang="en-US" sz="8000" b="1"/>
          </a:p>
          <a:p>
            <a:pPr marL="0" indent="0">
              <a:buNone/>
            </a:pPr>
            <a:r>
              <a:rPr lang="en-US" altLang="en-US" sz="8000"/>
              <a:t>Older machine learning models like:</a:t>
            </a:r>
            <a:endParaRPr lang="en-US" altLang="en-US" sz="8000"/>
          </a:p>
          <a:p>
            <a:pPr marL="0" indent="0">
              <a:buNone/>
            </a:pPr>
            <a:r>
              <a:rPr lang="en-US" altLang="en-US" sz="8000"/>
              <a:t>Random Forest (RF),</a:t>
            </a:r>
            <a:endParaRPr lang="en-US" altLang="en-US" sz="8000"/>
          </a:p>
          <a:p>
            <a:pPr marL="0" indent="0">
              <a:buNone/>
            </a:pPr>
            <a:r>
              <a:rPr lang="en-US" altLang="en-US" sz="8000"/>
              <a:t>Support Vector Machines (SVM), and</a:t>
            </a:r>
            <a:endParaRPr lang="en-US" altLang="en-US" sz="8000"/>
          </a:p>
          <a:p>
            <a:pPr marL="0" indent="0">
              <a:buNone/>
            </a:pPr>
            <a:r>
              <a:rPr lang="en-US" altLang="en-US" sz="8000"/>
              <a:t>Gradient Boosting,</a:t>
            </a:r>
            <a:endParaRPr lang="en-US" altLang="en-US" sz="8000"/>
          </a:p>
          <a:p>
            <a:pPr marL="0" indent="0">
              <a:buNone/>
            </a:pPr>
            <a:r>
              <a:rPr lang="en-US" altLang="en-US" sz="8000" b="1"/>
              <a:t>had problems with:</a:t>
            </a:r>
            <a:endParaRPr lang="en-US" altLang="en-US" sz="8000" b="1"/>
          </a:p>
          <a:p>
            <a:pPr marL="0" indent="0">
              <a:buNone/>
            </a:pPr>
            <a:r>
              <a:rPr lang="en-US" altLang="en-US" sz="8000"/>
              <a:t>Scalability (hard to work with large datasets),</a:t>
            </a:r>
            <a:endParaRPr lang="en-US" altLang="en-US" sz="8000"/>
          </a:p>
          <a:p>
            <a:pPr marL="0" indent="0">
              <a:buNone/>
            </a:pPr>
            <a:r>
              <a:rPr lang="en-US" altLang="en-US" sz="8000"/>
              <a:t>Performance (slow or not very accurate).</a:t>
            </a:r>
            <a:endParaRPr lang="en-US" altLang="en-US" sz="8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487045" y="878205"/>
            <a:ext cx="10866755" cy="5299075"/>
          </a:xfrm>
        </p:spPr>
        <p:txBody>
          <a:bodyPr>
            <a:normAutofit/>
          </a:bodyPr>
          <a:p>
            <a:pPr marL="0" indent="0">
              <a:buNone/>
            </a:pPr>
            <a:r>
              <a:rPr lang="en-GB" altLang="en-US">
                <a:sym typeface="+mn-ea"/>
              </a:rPr>
              <a:t>T</a:t>
            </a:r>
            <a:r>
              <a:rPr lang="en-US" altLang="en-US">
                <a:sym typeface="+mn-ea"/>
              </a:rPr>
              <a:t>o solve these problems, XGBoost was introduced. It was designed to be:</a:t>
            </a:r>
            <a:endParaRPr lang="en-US" altLang="en-US"/>
          </a:p>
          <a:p>
            <a:pPr marL="0" indent="0">
              <a:buNone/>
            </a:pPr>
            <a:r>
              <a:rPr lang="en-US" altLang="en-US" b="1">
                <a:sym typeface="+mn-ea"/>
              </a:rPr>
              <a:t>Main Features of XGBoost:</a:t>
            </a:r>
            <a:endParaRPr lang="en-US" altLang="en-US" b="1"/>
          </a:p>
          <a:p>
            <a:pPr marL="0" indent="0">
              <a:buNone/>
            </a:pPr>
            <a:r>
              <a:rPr lang="en-US" altLang="en-US" b="1">
                <a:sym typeface="+mn-ea"/>
              </a:rPr>
              <a:t>High Performance:</a:t>
            </a:r>
            <a:endParaRPr lang="en-US" altLang="en-US" b="1"/>
          </a:p>
          <a:p>
            <a:pPr marL="0" indent="0">
              <a:buNone/>
            </a:pPr>
            <a:r>
              <a:rPr lang="en-US" altLang="en-US">
                <a:sym typeface="+mn-ea"/>
              </a:rPr>
              <a:t>Gives very accurate results, often winning machine learning competitions.</a:t>
            </a:r>
            <a:endParaRPr lang="en-US" altLang="en-US"/>
          </a:p>
          <a:p>
            <a:pPr marL="0" indent="0">
              <a:buNone/>
            </a:pPr>
            <a:r>
              <a:rPr lang="en-US" altLang="en-US" b="1">
                <a:sym typeface="+mn-ea"/>
              </a:rPr>
              <a:t>Speed:</a:t>
            </a:r>
            <a:endParaRPr lang="en-US" altLang="en-US" b="1"/>
          </a:p>
          <a:p>
            <a:pPr marL="0" indent="0">
              <a:buNone/>
            </a:pPr>
            <a:r>
              <a:rPr lang="en-US" altLang="en-US">
                <a:sym typeface="+mn-ea"/>
              </a:rPr>
              <a:t>Trains faster by using optimized techniques like parallel processing and efficient memory use.</a:t>
            </a:r>
            <a:endParaRPr lang="en-US" altLang="en-US"/>
          </a:p>
          <a:p>
            <a:pPr marL="0" indent="0">
              <a:buNone/>
            </a:pPr>
            <a:r>
              <a:rPr lang="en-US" altLang="en-US" b="1">
                <a:sym typeface="+mn-ea"/>
              </a:rPr>
              <a:t>Flexibility:</a:t>
            </a:r>
            <a:endParaRPr lang="en-US" altLang="en-US" b="1"/>
          </a:p>
          <a:p>
            <a:pPr marL="0" indent="0">
              <a:buNone/>
            </a:pPr>
            <a:r>
              <a:rPr lang="en-US" altLang="en-US">
                <a:sym typeface="+mn-ea"/>
              </a:rPr>
              <a:t>Supports various objectives (like regression, classification, ranking) and can work with missing data.</a:t>
            </a:r>
            <a:endParaRPr lang="en-US" altLang="en-US"/>
          </a:p>
          <a:p>
            <a:pPr marL="0" indent="0">
              <a:buNone/>
            </a:pPr>
            <a:endParaRPr lang="en-US" altLang="en-US"/>
          </a:p>
          <a:p>
            <a:pPr marL="0" indent="0">
              <a:buNone/>
            </a:pP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altLang="en-US"/>
              <a:t>XG boost-regresion</a:t>
            </a:r>
            <a:endParaRPr lang="en-GB" altLang="en-US"/>
          </a:p>
        </p:txBody>
      </p:sp>
      <p:sp>
        <p:nvSpPr>
          <p:cNvPr id="3" name="Content Placeholder 2"/>
          <p:cNvSpPr>
            <a:spLocks noGrp="1"/>
          </p:cNvSpPr>
          <p:nvPr>
            <p:ph idx="1"/>
          </p:nvPr>
        </p:nvSpPr>
        <p:spPr/>
        <p:txBody>
          <a:bodyPr/>
          <a:p>
            <a:pPr marL="0" indent="0">
              <a:buNone/>
            </a:pPr>
            <a:r>
              <a:rPr lang="en-US" altLang="en-US"/>
              <a:t>GPA	Package</a:t>
            </a:r>
            <a:r>
              <a:rPr lang="en-GB" altLang="en-US"/>
              <a:t>  </a:t>
            </a:r>
            <a:r>
              <a:rPr lang="en-US" altLang="en-US"/>
              <a:t>Mean</a:t>
            </a:r>
            <a:r>
              <a:rPr lang="en-GB" altLang="en-US"/>
              <a:t>(pakcage)  </a:t>
            </a:r>
            <a:r>
              <a:rPr lang="en-US" altLang="en-US"/>
              <a:t>Residual (P - M)</a:t>
            </a:r>
            <a:endParaRPr lang="en-US" altLang="en-US"/>
          </a:p>
          <a:p>
            <a:pPr marL="0" indent="0">
              <a:buNone/>
            </a:pPr>
            <a:r>
              <a:rPr lang="en-US" altLang="en-US"/>
              <a:t>6.7	4.5	</a:t>
            </a:r>
            <a:r>
              <a:rPr lang="en-GB" altLang="en-US"/>
              <a:t>           </a:t>
            </a:r>
            <a:r>
              <a:rPr lang="en-US" altLang="en-US"/>
              <a:t>7.3	</a:t>
            </a:r>
            <a:r>
              <a:rPr lang="en-GB" altLang="en-US"/>
              <a:t>            </a:t>
            </a:r>
            <a:r>
              <a:rPr lang="en-US" altLang="en-US"/>
              <a:t>-2.8</a:t>
            </a:r>
            <a:endParaRPr lang="en-US" altLang="en-US"/>
          </a:p>
          <a:p>
            <a:pPr marL="0" indent="0">
              <a:buNone/>
            </a:pPr>
            <a:r>
              <a:rPr lang="en-US" altLang="en-US"/>
              <a:t>9.0	11	</a:t>
            </a:r>
            <a:r>
              <a:rPr lang="en-GB" altLang="en-US"/>
              <a:t>           </a:t>
            </a:r>
            <a:r>
              <a:rPr lang="en-US" altLang="en-US"/>
              <a:t>7.3	</a:t>
            </a:r>
            <a:r>
              <a:rPr lang="en-GB" altLang="en-US"/>
              <a:t>             </a:t>
            </a:r>
            <a:r>
              <a:rPr lang="en-US" altLang="en-US"/>
              <a:t>3.7</a:t>
            </a:r>
            <a:endParaRPr lang="en-US" altLang="en-US"/>
          </a:p>
          <a:p>
            <a:pPr marL="0" indent="0">
              <a:buNone/>
            </a:pPr>
            <a:r>
              <a:rPr lang="en-US" altLang="en-US"/>
              <a:t>7.5	6	</a:t>
            </a:r>
            <a:r>
              <a:rPr lang="en-GB" altLang="en-US"/>
              <a:t>           </a:t>
            </a:r>
            <a:r>
              <a:rPr lang="en-US" altLang="en-US"/>
              <a:t>7.3	</a:t>
            </a:r>
            <a:r>
              <a:rPr lang="en-GB" altLang="en-US"/>
              <a:t>            </a:t>
            </a:r>
            <a:r>
              <a:rPr lang="en-US" altLang="en-US"/>
              <a:t>-1.3</a:t>
            </a:r>
            <a:endParaRPr lang="en-US" altLang="en-US"/>
          </a:p>
          <a:p>
            <a:pPr marL="0" indent="0">
              <a:buNone/>
            </a:pPr>
            <a:r>
              <a:rPr lang="en-US" altLang="en-US"/>
              <a:t>5.0	8	</a:t>
            </a:r>
            <a:r>
              <a:rPr lang="en-GB" altLang="en-US"/>
              <a:t>           </a:t>
            </a:r>
            <a:r>
              <a:rPr lang="en-US" altLang="en-US"/>
              <a:t>7.3	</a:t>
            </a:r>
            <a:r>
              <a:rPr lang="en-GB" altLang="en-US"/>
              <a:t>              </a:t>
            </a:r>
            <a:r>
              <a:rPr lang="en-US" altLang="en-US"/>
              <a:t>0.7</a:t>
            </a:r>
            <a:endParaRPr lang="en-US" altLang="en-US"/>
          </a:p>
          <a:p>
            <a:pPr marL="0" indent="0">
              <a:buNone/>
            </a:pPr>
            <a:r>
              <a:rPr lang="en-US" altLang="en-US"/>
              <a:t>1st step: Find mean and then there is an error for each point.</a:t>
            </a:r>
            <a:endParaRPr lang="en-US" altLang="en-US"/>
          </a:p>
          <a:p>
            <a:pPr marL="0" indent="0">
              <a:buNone/>
            </a:pPr>
            <a:r>
              <a:rPr lang="en-US" altLang="en-US"/>
              <a:t>Now pass GPA &amp; residual column to form decision tree.</a:t>
            </a:r>
            <a:endParaRPr lang="en-US" altLang="en-US"/>
          </a:p>
          <a:p>
            <a:pPr marL="0" indent="0">
              <a:buNone/>
            </a:pPr>
            <a:endParaRPr lang="en-US"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263525" y="292100"/>
            <a:ext cx="11090275" cy="5885180"/>
          </a:xfrm>
        </p:spPr>
        <p:txBody>
          <a:bodyPr>
            <a:normAutofit/>
          </a:bodyPr>
          <a:p>
            <a:pPr marL="0" indent="0">
              <a:buNone/>
            </a:pPr>
            <a:r>
              <a:rPr lang="en-US" altLang="en-US" sz="2355"/>
              <a:t>Creating Decision Tree</a:t>
            </a:r>
            <a:endParaRPr lang="en-US" altLang="en-US" sz="2355"/>
          </a:p>
          <a:p>
            <a:pPr marL="0" indent="0">
              <a:buNone/>
            </a:pPr>
            <a:r>
              <a:rPr lang="en-US" altLang="en-US" sz="2355"/>
              <a:t>Before: Find the leaf node(s)</a:t>
            </a:r>
            <a:r>
              <a:rPr lang="en-GB" altLang="en-US" sz="2355"/>
              <a:t> = -2.8,3.7,-1.3,0.7</a:t>
            </a:r>
            <a:endParaRPr lang="en-US" altLang="en-US" sz="2355"/>
          </a:p>
          <a:p>
            <a:pPr marL="0" indent="0">
              <a:buNone/>
            </a:pPr>
            <a:r>
              <a:rPr lang="en-US" altLang="en-US" sz="2355"/>
              <a:t>Similarity Score (SS)</a:t>
            </a:r>
            <a:r>
              <a:rPr lang="en-GB" altLang="en-US" sz="2355"/>
              <a:t>=sum_of_residual)^2/# of residual+lambda  (lambda=0)</a:t>
            </a:r>
            <a:endParaRPr lang="en-GB" altLang="en-US" sz="2355"/>
          </a:p>
          <a:p>
            <a:pPr marL="0" indent="0">
              <a:buNone/>
            </a:pPr>
            <a:r>
              <a:rPr lang="en-GB" altLang="en-US" sz="2355"/>
              <a:t>                                     = 0.02</a:t>
            </a:r>
            <a:endParaRPr lang="en-GB" altLang="en-US" sz="2355"/>
          </a:p>
          <a:p>
            <a:pPr marL="0" indent="0">
              <a:buNone/>
            </a:pPr>
            <a:endParaRPr lang="en-US" altLang="en-US" sz="2355"/>
          </a:p>
          <a:p>
            <a:pPr marL="0" indent="0">
              <a:buNone/>
            </a:pPr>
            <a:r>
              <a:rPr lang="en-GB" altLang="en-US" sz="2355"/>
              <a:t>now sort cgpa and split based on  there avg</a:t>
            </a:r>
            <a:endParaRPr lang="en-GB" altLang="en-US" sz="2355"/>
          </a:p>
          <a:p>
            <a:pPr marL="0" indent="0">
              <a:buNone/>
            </a:pPr>
            <a:r>
              <a:rPr lang="en-GB" altLang="en-US" sz="2355"/>
              <a:t>5.0             splits will be   5.0+6.7/2=5.85</a:t>
            </a:r>
            <a:endParaRPr lang="en-GB" altLang="en-US" sz="2355"/>
          </a:p>
          <a:p>
            <a:pPr marL="0" indent="0">
              <a:buNone/>
            </a:pPr>
            <a:r>
              <a:rPr lang="en-GB" altLang="en-US" sz="2355"/>
              <a:t>6.7                                       6.7+7.5/2=7.1</a:t>
            </a:r>
            <a:endParaRPr lang="en-GB" altLang="en-US" sz="2355"/>
          </a:p>
          <a:p>
            <a:pPr marL="0" indent="0">
              <a:buNone/>
            </a:pPr>
            <a:r>
              <a:rPr lang="en-GB" altLang="en-US" sz="2355"/>
              <a:t>7.5                                       7.5+9.0/2=8.25</a:t>
            </a:r>
            <a:endParaRPr lang="en-GB" altLang="en-US" sz="2355"/>
          </a:p>
          <a:p>
            <a:pPr marL="0" indent="0">
              <a:buNone/>
            </a:pPr>
            <a:r>
              <a:rPr lang="en-GB" altLang="en-US" sz="2355"/>
              <a:t>9.0</a:t>
            </a:r>
            <a:endParaRPr lang="en-GB" altLang="en-US" sz="2355"/>
          </a:p>
          <a:p>
            <a:pPr marL="0" indent="0">
              <a:buNone/>
            </a:pPr>
            <a:endParaRPr lang="en-GB" altLang="en-US" sz="2355"/>
          </a:p>
          <a:p>
            <a:pPr marL="0" indent="0">
              <a:buNone/>
            </a:pPr>
            <a:endParaRPr lang="en-US" altLang="en-US" sz="2355"/>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sz="half" idx="1"/>
          </p:nvPr>
        </p:nvSpPr>
        <p:spPr>
          <a:xfrm>
            <a:off x="210185" y="218440"/>
            <a:ext cx="6436995" cy="1604010"/>
          </a:xfrm>
        </p:spPr>
        <p:txBody>
          <a:bodyPr/>
          <a:p>
            <a:pPr marL="0" indent="0">
              <a:buNone/>
            </a:pPr>
            <a:r>
              <a:rPr lang="en-US" altLang="en-US">
                <a:sym typeface="+mn-ea"/>
              </a:rPr>
              <a:t>Split =&gt; 5.85</a:t>
            </a:r>
            <a:r>
              <a:rPr lang="en-GB" altLang="en-US">
                <a:sym typeface="+mn-ea"/>
              </a:rPr>
              <a:t>                                                                 </a:t>
            </a:r>
            <a:r>
              <a:rPr lang="en-US" altLang="en-US">
                <a:sym typeface="+mn-ea"/>
              </a:rPr>
              <a:t>Split =&gt; </a:t>
            </a:r>
            <a:r>
              <a:rPr lang="en-GB" altLang="en-US">
                <a:sym typeface="+mn-ea"/>
              </a:rPr>
              <a:t>7.1</a:t>
            </a:r>
            <a:endParaRPr lang="en-GB" altLang="en-US">
              <a:sym typeface="+mn-ea"/>
            </a:endParaRPr>
          </a:p>
          <a:p>
            <a:pPr marL="0" indent="0">
              <a:buNone/>
            </a:pPr>
            <a:endParaRPr lang="en-US" altLang="en-US">
              <a:sym typeface="+mn-ea"/>
            </a:endParaRPr>
          </a:p>
          <a:p>
            <a:pPr marL="0" indent="0">
              <a:buNone/>
            </a:pPr>
            <a:endParaRPr lang="en-US" altLang="en-US">
              <a:sym typeface="+mn-ea"/>
            </a:endParaRPr>
          </a:p>
          <a:p>
            <a:pPr marL="0" indent="0">
              <a:buNone/>
            </a:pPr>
            <a:endParaRPr lang="en-US"/>
          </a:p>
        </p:txBody>
      </p:sp>
      <p:pic>
        <p:nvPicPr>
          <p:cNvPr id="4" name="Content Placeholder 3"/>
          <p:cNvPicPr>
            <a:picLocks noChangeAspect="1"/>
          </p:cNvPicPr>
          <p:nvPr>
            <p:ph sz="half" idx="2"/>
          </p:nvPr>
        </p:nvPicPr>
        <p:blipFill>
          <a:blip r:embed="rId1"/>
          <a:stretch>
            <a:fillRect/>
          </a:stretch>
        </p:blipFill>
        <p:spPr>
          <a:xfrm rot="16200000">
            <a:off x="1035685" y="1102360"/>
            <a:ext cx="4316095" cy="5756275"/>
          </a:xfrm>
          <a:prstGeom prst="rect">
            <a:avLst/>
          </a:prstGeom>
        </p:spPr>
      </p:pic>
      <p:sp>
        <p:nvSpPr>
          <p:cNvPr id="7" name="Text Box 6"/>
          <p:cNvSpPr txBox="1"/>
          <p:nvPr/>
        </p:nvSpPr>
        <p:spPr>
          <a:xfrm>
            <a:off x="9465945" y="414655"/>
            <a:ext cx="4064000" cy="368300"/>
          </a:xfrm>
          <a:prstGeom prst="rect">
            <a:avLst/>
          </a:prstGeom>
          <a:noFill/>
        </p:spPr>
        <p:txBody>
          <a:bodyPr wrap="square" rtlCol="0">
            <a:spAutoFit/>
          </a:bodyPr>
          <a:p>
            <a:r>
              <a:rPr lang="en-GB" altLang="en-US"/>
              <a:t>spli =&gt; 8.25</a:t>
            </a:r>
            <a:endParaRPr lang="en-GB" altLang="en-US"/>
          </a:p>
        </p:txBody>
      </p:sp>
      <p:pic>
        <p:nvPicPr>
          <p:cNvPr id="8" name="Picture 7"/>
          <p:cNvPicPr>
            <a:picLocks noChangeAspect="1"/>
          </p:cNvPicPr>
          <p:nvPr/>
        </p:nvPicPr>
        <p:blipFill>
          <a:blip r:embed="rId2"/>
          <a:srcRect t="12180"/>
          <a:stretch>
            <a:fillRect/>
          </a:stretch>
        </p:blipFill>
        <p:spPr>
          <a:xfrm rot="16200000">
            <a:off x="6837680" y="952500"/>
            <a:ext cx="4777740" cy="55943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Content Placeholder 4"/>
          <p:cNvPicPr>
            <a:picLocks noChangeAspect="1"/>
          </p:cNvPicPr>
          <p:nvPr>
            <p:ph sz="half" idx="1"/>
          </p:nvPr>
        </p:nvPicPr>
        <p:blipFill>
          <a:blip r:embed="rId1"/>
          <a:stretch>
            <a:fillRect/>
          </a:stretch>
        </p:blipFill>
        <p:spPr>
          <a:xfrm>
            <a:off x="1040765" y="642620"/>
            <a:ext cx="3996055" cy="5330190"/>
          </a:xfrm>
          <a:prstGeom prst="rect">
            <a:avLst/>
          </a:prstGeom>
        </p:spPr>
      </p:pic>
      <p:sp>
        <p:nvSpPr>
          <p:cNvPr id="6" name="Text Box 5"/>
          <p:cNvSpPr txBox="1"/>
          <p:nvPr/>
        </p:nvSpPr>
        <p:spPr>
          <a:xfrm>
            <a:off x="5440680" y="447040"/>
            <a:ext cx="6278245" cy="4946015"/>
          </a:xfrm>
          <a:prstGeom prst="rect">
            <a:avLst/>
          </a:prstGeom>
          <a:noFill/>
        </p:spPr>
        <p:txBody>
          <a:bodyPr wrap="square" rtlCol="0">
            <a:noAutofit/>
          </a:bodyPr>
          <a:p>
            <a:r>
              <a:rPr lang="en-GB" altLang="en-US"/>
              <a:t>Now find output cvalues for leaf node</a:t>
            </a:r>
            <a:br>
              <a:rPr lang="en-GB" altLang="en-US"/>
            </a:br>
            <a:br>
              <a:rPr lang="en-GB" altLang="en-US"/>
            </a:br>
            <a:r>
              <a:rPr lang="en-GB" altLang="en-US"/>
              <a:t>output_value=sum of residual/# of residual+ lambda</a:t>
            </a:r>
            <a:endParaRPr lang="en-GB" altLang="en-US"/>
          </a:p>
          <a:p>
            <a:endParaRPr lang="en-GB" altLang="en-US"/>
          </a:p>
          <a:p>
            <a:r>
              <a:rPr lang="en-GB" altLang="en-US"/>
              <a:t>stage 2 completed model will be:</a:t>
            </a:r>
            <a:br>
              <a:rPr lang="en-GB" altLang="en-US"/>
            </a:br>
            <a:br>
              <a:rPr lang="en-GB" altLang="en-US"/>
            </a:br>
            <a:endParaRPr lang="en-GB" altLang="en-US"/>
          </a:p>
        </p:txBody>
      </p:sp>
      <p:pic>
        <p:nvPicPr>
          <p:cNvPr id="7" name="Content Placeholder 6"/>
          <p:cNvPicPr>
            <a:picLocks noChangeAspect="1"/>
          </p:cNvPicPr>
          <p:nvPr>
            <p:ph sz="half" idx="2"/>
          </p:nvPr>
        </p:nvPicPr>
        <p:blipFill>
          <a:blip r:embed="rId2"/>
          <a:srcRect l="58494" b="25478"/>
          <a:stretch>
            <a:fillRect/>
          </a:stretch>
        </p:blipFill>
        <p:spPr>
          <a:xfrm rot="16200000">
            <a:off x="7229475" y="1196975"/>
            <a:ext cx="1354455" cy="324294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sz="half" idx="1"/>
          </p:nvPr>
        </p:nvSpPr>
        <p:spPr>
          <a:xfrm>
            <a:off x="295275" y="377825"/>
            <a:ext cx="11091545" cy="5916295"/>
          </a:xfrm>
        </p:spPr>
        <p:txBody>
          <a:bodyPr>
            <a:normAutofit lnSpcReduction="20000"/>
          </a:bodyPr>
          <a:p>
            <a:pPr marL="0" indent="0">
              <a:buNone/>
            </a:pPr>
            <a:r>
              <a:rPr lang="en-US" altLang="en-US"/>
              <a:t>GPA	Package	Model 1	Residual 1	Model 2	Residual 2</a:t>
            </a:r>
            <a:endParaRPr lang="en-US" altLang="en-US"/>
          </a:p>
          <a:p>
            <a:pPr marL="0" indent="0">
              <a:buNone/>
            </a:pPr>
            <a:r>
              <a:rPr lang="en-US" altLang="en-US"/>
              <a:t>6.7	4.5	</a:t>
            </a:r>
            <a:r>
              <a:rPr lang="en-GB" altLang="en-US"/>
              <a:t>              </a:t>
            </a:r>
            <a:r>
              <a:rPr lang="en-US" altLang="en-US"/>
              <a:t>7.3	</a:t>
            </a:r>
            <a:r>
              <a:rPr lang="en-GB" altLang="en-US"/>
              <a:t>           </a:t>
            </a:r>
            <a:r>
              <a:rPr lang="en-US" altLang="en-US"/>
              <a:t>-2.8	</a:t>
            </a:r>
            <a:r>
              <a:rPr lang="en-GB" altLang="en-US"/>
              <a:t>             </a:t>
            </a:r>
            <a:r>
              <a:rPr lang="en-US" altLang="en-US"/>
              <a:t>6.69	</a:t>
            </a:r>
            <a:r>
              <a:rPr lang="en-GB" altLang="en-US"/>
              <a:t>             </a:t>
            </a:r>
            <a:r>
              <a:rPr lang="en-US" altLang="en-US"/>
              <a:t>-2.16</a:t>
            </a:r>
            <a:endParaRPr lang="en-US" altLang="en-US"/>
          </a:p>
          <a:p>
            <a:pPr marL="0" indent="0">
              <a:buNone/>
            </a:pPr>
            <a:r>
              <a:rPr lang="en-US" altLang="en-US"/>
              <a:t>9.0	11	</a:t>
            </a:r>
            <a:r>
              <a:rPr lang="en-GB" altLang="en-US"/>
              <a:t>              </a:t>
            </a:r>
            <a:r>
              <a:rPr lang="en-US" altLang="en-US"/>
              <a:t>7.3	</a:t>
            </a:r>
            <a:r>
              <a:rPr lang="en-GB" altLang="en-US"/>
              <a:t>            </a:t>
            </a:r>
            <a:r>
              <a:rPr lang="en-US" altLang="en-US"/>
              <a:t>3.7	</a:t>
            </a:r>
            <a:r>
              <a:rPr lang="en-GB" altLang="en-US"/>
              <a:t>            </a:t>
            </a:r>
            <a:r>
              <a:rPr lang="en-US" altLang="en-US"/>
              <a:t>8.41	</a:t>
            </a:r>
            <a:r>
              <a:rPr lang="en-GB" altLang="en-US"/>
              <a:t>              </a:t>
            </a:r>
            <a:r>
              <a:rPr lang="en-US" altLang="en-US"/>
              <a:t>2.59</a:t>
            </a:r>
            <a:endParaRPr lang="en-US" altLang="en-US"/>
          </a:p>
          <a:p>
            <a:pPr marL="0" indent="0">
              <a:buNone/>
            </a:pPr>
            <a:r>
              <a:rPr lang="en-US" altLang="en-US"/>
              <a:t>7.5	6	</a:t>
            </a:r>
            <a:r>
              <a:rPr lang="en-GB" altLang="en-US"/>
              <a:t>              </a:t>
            </a:r>
            <a:r>
              <a:rPr lang="en-US" altLang="en-US"/>
              <a:t>7.3	</a:t>
            </a:r>
            <a:r>
              <a:rPr lang="en-GB" altLang="en-US"/>
              <a:t>           </a:t>
            </a:r>
            <a:r>
              <a:rPr lang="en-US" altLang="en-US"/>
              <a:t>-1.3	</a:t>
            </a:r>
            <a:r>
              <a:rPr lang="en-GB" altLang="en-US"/>
              <a:t>            </a:t>
            </a:r>
            <a:r>
              <a:rPr lang="en-US" altLang="en-US"/>
              <a:t>6.69	</a:t>
            </a:r>
            <a:r>
              <a:rPr lang="en-GB" altLang="en-US"/>
              <a:t>             </a:t>
            </a:r>
            <a:r>
              <a:rPr lang="en-US" altLang="en-US"/>
              <a:t>-0.67</a:t>
            </a:r>
            <a:endParaRPr lang="en-US" altLang="en-US"/>
          </a:p>
          <a:p>
            <a:pPr marL="0" indent="0">
              <a:buNone/>
            </a:pPr>
            <a:r>
              <a:rPr lang="en-US" altLang="en-US"/>
              <a:t>5.0	8	</a:t>
            </a:r>
            <a:r>
              <a:rPr lang="en-GB" altLang="en-US"/>
              <a:t>              </a:t>
            </a:r>
            <a:r>
              <a:rPr lang="en-US" altLang="en-US"/>
              <a:t>7.3	</a:t>
            </a:r>
            <a:r>
              <a:rPr lang="en-GB" altLang="en-US"/>
              <a:t>             </a:t>
            </a:r>
            <a:r>
              <a:rPr lang="en-US" altLang="en-US"/>
              <a:t>0.7	</a:t>
            </a:r>
            <a:r>
              <a:rPr lang="en-GB" altLang="en-US"/>
              <a:t>             </a:t>
            </a:r>
            <a:r>
              <a:rPr lang="en-US" altLang="en-US"/>
              <a:t>7.51	</a:t>
            </a:r>
            <a:r>
              <a:rPr lang="en-GB" altLang="en-US"/>
              <a:t>              </a:t>
            </a:r>
            <a:r>
              <a:rPr lang="en-US" altLang="en-US"/>
              <a:t>0.49</a:t>
            </a:r>
            <a:endParaRPr lang="en-US" altLang="en-US"/>
          </a:p>
          <a:p>
            <a:pPr marL="0" indent="0">
              <a:buNone/>
            </a:pPr>
            <a:endParaRPr lang="en-US" altLang="en-US"/>
          </a:p>
          <a:p>
            <a:pPr marL="0" indent="0">
              <a:buNone/>
            </a:pPr>
            <a:r>
              <a:rPr lang="en-GB" altLang="en-US"/>
              <a:t>similarly do the same for stage 3 and so on </a:t>
            </a:r>
            <a:endParaRPr lang="en-GB" altLang="en-US"/>
          </a:p>
          <a:p>
            <a:pPr marL="0" indent="0">
              <a:buNone/>
            </a:pPr>
            <a:r>
              <a:rPr lang="en-GB" altLang="en-US"/>
              <a:t>model of stage 3 will be:</a:t>
            </a:r>
            <a:endParaRPr lang="en-GB" altLang="en-US"/>
          </a:p>
          <a:p>
            <a:pPr marL="0" indent="0">
              <a:buNone/>
            </a:pPr>
            <a:endParaRPr lang="en-GB" altLang="en-US"/>
          </a:p>
          <a:p>
            <a:pPr marL="0" indent="0">
              <a:buNone/>
            </a:pPr>
            <a:r>
              <a:rPr lang="en-GB" altLang="en-US"/>
              <a:t>model1+lr*dt2+lr*dt3</a:t>
            </a:r>
            <a:endParaRPr lang="en-GB"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746125" y="0"/>
            <a:ext cx="10515600" cy="1325563"/>
          </a:xfrm>
        </p:spPr>
        <p:txBody>
          <a:bodyPr/>
          <a:p>
            <a:r>
              <a:rPr lang="en-GB" altLang="en-US"/>
              <a:t>XG boost - Classification</a:t>
            </a:r>
            <a:endParaRPr lang="en-GB" altLang="en-US"/>
          </a:p>
        </p:txBody>
      </p:sp>
      <p:pic>
        <p:nvPicPr>
          <p:cNvPr id="5" name="Content Placeholder 4"/>
          <p:cNvPicPr>
            <a:picLocks noChangeAspect="1"/>
          </p:cNvPicPr>
          <p:nvPr>
            <p:ph sz="half" idx="1"/>
          </p:nvPr>
        </p:nvPicPr>
        <p:blipFill>
          <a:blip r:embed="rId1"/>
          <a:stretch>
            <a:fillRect/>
          </a:stretch>
        </p:blipFill>
        <p:spPr>
          <a:xfrm>
            <a:off x="746125" y="1068070"/>
            <a:ext cx="4267835" cy="569087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Content Placeholder 4"/>
          <p:cNvPicPr>
            <a:picLocks noChangeAspect="1"/>
          </p:cNvPicPr>
          <p:nvPr>
            <p:ph idx="1"/>
          </p:nvPr>
        </p:nvPicPr>
        <p:blipFill>
          <a:blip r:embed="rId1"/>
          <a:stretch>
            <a:fillRect/>
          </a:stretch>
        </p:blipFill>
        <p:spPr>
          <a:xfrm>
            <a:off x="3957955" y="200660"/>
            <a:ext cx="3805555" cy="676719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4156075" y="340360"/>
            <a:ext cx="3282950" cy="583692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altLang="en-US"/>
              <a:t>Boosting</a:t>
            </a:r>
            <a:endParaRPr lang="en-GB" altLang="en-US"/>
          </a:p>
        </p:txBody>
      </p:sp>
      <p:sp>
        <p:nvSpPr>
          <p:cNvPr id="3" name="Content Placeholder 2"/>
          <p:cNvSpPr>
            <a:spLocks noGrp="1"/>
          </p:cNvSpPr>
          <p:nvPr>
            <p:ph idx="1"/>
          </p:nvPr>
        </p:nvSpPr>
        <p:spPr/>
        <p:txBody>
          <a:bodyPr>
            <a:normAutofit fontScale="35000"/>
          </a:bodyPr>
          <a:p>
            <a:pPr marL="0" indent="0">
              <a:buNone/>
            </a:pPr>
            <a:r>
              <a:rPr lang="en-US" altLang="en-US" sz="4800"/>
              <a:t>Boosting is a technique used in machine learning to improve the performance of models. It helps turn a model that makes a lot of mistakes (high bias) into one that makes fewer mistakes and is more accurate (low bias and low variance).</a:t>
            </a:r>
            <a:endParaRPr lang="en-US" altLang="en-US" sz="4800"/>
          </a:p>
          <a:p>
            <a:pPr marL="0" indent="0">
              <a:buNone/>
            </a:pPr>
            <a:r>
              <a:rPr lang="en-US" altLang="en-US" sz="4800" b="1"/>
              <a:t>How it works:</a:t>
            </a:r>
            <a:endParaRPr lang="en-US" altLang="en-US" sz="4800" b="1"/>
          </a:p>
          <a:p>
            <a:r>
              <a:rPr lang="en-US" altLang="en-US" sz="4800"/>
              <a:t>We start with a dataset and pass it to the first model.</a:t>
            </a:r>
            <a:endParaRPr lang="en-US" altLang="en-US" sz="4800"/>
          </a:p>
          <a:p>
            <a:r>
              <a:rPr lang="en-US" altLang="en-US" sz="4800"/>
              <a:t>The model makes predictions, but it also makes some mistakes (errors).</a:t>
            </a:r>
            <a:endParaRPr lang="en-US" altLang="en-US" sz="4800"/>
          </a:p>
          <a:p>
            <a:r>
              <a:rPr lang="en-US" altLang="en-US" sz="4800"/>
              <a:t>These errors are noted, and we pass them along with the original data to the second model.</a:t>
            </a:r>
            <a:endParaRPr lang="en-US" altLang="en-US" sz="4800"/>
          </a:p>
          <a:p>
            <a:r>
              <a:rPr lang="en-US" altLang="en-US" sz="4800"/>
              <a:t>The second model focuses more on the mistakes made by the first model and tries to correct them.</a:t>
            </a:r>
            <a:endParaRPr lang="en-US" altLang="en-US" sz="4800"/>
          </a:p>
          <a:p>
            <a:r>
              <a:rPr lang="en-US" altLang="en-US" sz="4800"/>
              <a:t>This process is repeated for several models. Each new model tries to fix the errors made by the previous ones.</a:t>
            </a:r>
            <a:endParaRPr lang="en-US" altLang="en-US" sz="4800"/>
          </a:p>
          <a:p>
            <a:r>
              <a:rPr lang="en-US" altLang="en-US" sz="4800"/>
              <a:t>We give each model a weight (called alpha). Models that make fewer mistakes get higher weights.</a:t>
            </a:r>
            <a:endParaRPr lang="en-US" altLang="en-US" sz="4800"/>
          </a:p>
          <a:p>
            <a:r>
              <a:rPr lang="en-US" altLang="en-US" sz="4800"/>
              <a:t>Finally, all the models are combined (added together) to make the final prediction.</a:t>
            </a:r>
            <a:endParaRPr lang="en-US" altLang="en-US" sz="4800"/>
          </a:p>
          <a:p>
            <a:r>
              <a:rPr lang="en-US" altLang="en-US" sz="4800"/>
              <a:t>By combining many weak models (which aren't very accurate individually), boosting creates one strong model that performs much better.</a:t>
            </a:r>
            <a:endParaRPr lang="en-US" altLang="en-US" sz="48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3970020" y="222250"/>
            <a:ext cx="3806190" cy="676783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altLang="en-US"/>
              <a:t>python code:</a:t>
            </a:r>
            <a:endParaRPr lang="en-GB" altLang="en-US"/>
          </a:p>
        </p:txBody>
      </p:sp>
      <p:sp>
        <p:nvSpPr>
          <p:cNvPr id="3" name="Content Placeholder 2"/>
          <p:cNvSpPr>
            <a:spLocks noGrp="1"/>
          </p:cNvSpPr>
          <p:nvPr>
            <p:ph idx="1"/>
          </p:nvPr>
        </p:nvSpPr>
        <p:spPr/>
        <p:txBody>
          <a:bodyPr>
            <a:normAutofit fontScale="75000"/>
          </a:bodyPr>
          <a:p>
            <a:pPr marL="0" indent="0">
              <a:buNone/>
            </a:pPr>
            <a:r>
              <a:rPr lang="en-US" altLang="en-US"/>
              <a:t>import numpy as np</a:t>
            </a:r>
            <a:endParaRPr lang="en-US" altLang="en-US"/>
          </a:p>
          <a:p>
            <a:pPr marL="0" indent="0">
              <a:buNone/>
            </a:pPr>
            <a:r>
              <a:rPr lang="en-US" altLang="en-US"/>
              <a:t>from xgboost import XGBClassifier</a:t>
            </a:r>
            <a:endParaRPr lang="en-US" altLang="en-US"/>
          </a:p>
          <a:p>
            <a:pPr marL="0" indent="0">
              <a:buNone/>
            </a:pPr>
            <a:endParaRPr lang="en-US" altLang="en-US"/>
          </a:p>
          <a:p>
            <a:pPr marL="0" indent="0">
              <a:buNone/>
            </a:pPr>
            <a:r>
              <a:rPr lang="en-US" altLang="en-US"/>
              <a:t># Original data: [CGPA, IQ]</a:t>
            </a:r>
            <a:endParaRPr lang="en-US" altLang="en-US"/>
          </a:p>
          <a:p>
            <a:pPr marL="0" indent="0">
              <a:buNone/>
            </a:pPr>
            <a:r>
              <a:rPr lang="en-US" altLang="en-US"/>
              <a:t>original_X = np.array([</a:t>
            </a:r>
            <a:endParaRPr lang="en-US" altLang="en-US"/>
          </a:p>
          <a:p>
            <a:pPr marL="0" indent="0">
              <a:buNone/>
            </a:pPr>
            <a:r>
              <a:rPr lang="en-US" altLang="en-US"/>
              <a:t>    [3, 7],</a:t>
            </a:r>
            <a:endParaRPr lang="en-US" altLang="en-US"/>
          </a:p>
          <a:p>
            <a:pPr marL="0" indent="0">
              <a:buNone/>
            </a:pPr>
            <a:r>
              <a:rPr lang="en-US" altLang="en-US"/>
              <a:t>    [2, 9],</a:t>
            </a:r>
            <a:endParaRPr lang="en-US" altLang="en-US"/>
          </a:p>
          <a:p>
            <a:pPr marL="0" indent="0">
              <a:buNone/>
            </a:pPr>
            <a:r>
              <a:rPr lang="en-US" altLang="en-US"/>
              <a:t>    [1, 4],</a:t>
            </a:r>
            <a:endParaRPr lang="en-US" altLang="en-US"/>
          </a:p>
          <a:p>
            <a:pPr marL="0" indent="0">
              <a:buNone/>
            </a:pPr>
            <a:r>
              <a:rPr lang="en-US" altLang="en-US"/>
              <a:t>    [9, 8]</a:t>
            </a:r>
            <a:endParaRPr lang="en-US" altLang="en-US"/>
          </a:p>
          <a:p>
            <a:pPr marL="0" indent="0">
              <a:buNone/>
            </a:pPr>
            <a:r>
              <a:rPr lang="en-US" altLang="en-US"/>
              <a:t>])</a:t>
            </a:r>
            <a:endParaRPr lang="en-US" altLang="en-US"/>
          </a:p>
          <a:p>
            <a:pPr marL="0" indent="0">
              <a:buNone/>
            </a:pPr>
            <a:endParaRPr lang="en-US"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565150" y="269240"/>
            <a:ext cx="10788650" cy="5908040"/>
          </a:xfrm>
        </p:spPr>
        <p:txBody>
          <a:bodyPr>
            <a:normAutofit fontScale="90000"/>
          </a:bodyPr>
          <a:p>
            <a:pPr marL="0" indent="0">
              <a:buNone/>
            </a:pPr>
            <a:endParaRPr lang="en-US" altLang="en-US"/>
          </a:p>
          <a:p>
            <a:pPr marL="0" indent="0">
              <a:buNone/>
            </a:pPr>
            <a:r>
              <a:rPr lang="en-US" altLang="en-US">
                <a:sym typeface="+mn-ea"/>
              </a:rPr>
              <a:t># Remove IQ column → only use CGPA</a:t>
            </a:r>
            <a:endParaRPr lang="en-US" altLang="en-US"/>
          </a:p>
          <a:p>
            <a:pPr marL="0" indent="0">
              <a:buNone/>
            </a:pPr>
            <a:r>
              <a:rPr lang="en-US" altLang="en-US">
                <a:sym typeface="+mn-ea"/>
              </a:rPr>
              <a:t>X = original_X[:, [0]]  # selecting only the first column (CGPA)</a:t>
            </a:r>
            <a:endParaRPr lang="en-US" altLang="en-US"/>
          </a:p>
          <a:p>
            <a:pPr marL="0" indent="0">
              <a:buNone/>
            </a:pPr>
            <a:r>
              <a:rPr lang="en-US" altLang="en-US">
                <a:sym typeface="+mn-ea"/>
              </a:rPr>
              <a:t>y = np.array([1, 0, 0, 1])</a:t>
            </a:r>
            <a:endParaRPr lang="en-US" altLang="en-US"/>
          </a:p>
          <a:p>
            <a:pPr marL="0" indent="0">
              <a:buNone/>
            </a:pPr>
            <a:endParaRPr lang="en-US" altLang="en-US"/>
          </a:p>
          <a:p>
            <a:pPr marL="0" indent="0">
              <a:buNone/>
            </a:pPr>
            <a:r>
              <a:rPr lang="en-US" altLang="en-US">
                <a:sym typeface="+mn-ea"/>
              </a:rPr>
              <a:t># XGBoost model</a:t>
            </a:r>
            <a:endParaRPr lang="en-US" altLang="en-US"/>
          </a:p>
          <a:p>
            <a:pPr marL="0" indent="0">
              <a:buNone/>
            </a:pPr>
            <a:r>
              <a:rPr lang="en-US" altLang="en-US">
                <a:sym typeface="+mn-ea"/>
              </a:rPr>
              <a:t>model = XGBClassifier(eval_metric='logloss')</a:t>
            </a:r>
            <a:endParaRPr lang="en-US" altLang="en-US"/>
          </a:p>
          <a:p>
            <a:pPr marL="0" indent="0">
              <a:buNone/>
            </a:pPr>
            <a:r>
              <a:rPr lang="en-US" altLang="en-US">
                <a:sym typeface="+mn-ea"/>
              </a:rPr>
              <a:t>model.fit(X, y)</a:t>
            </a:r>
            <a:endParaRPr lang="en-US" altLang="en-US"/>
          </a:p>
          <a:p>
            <a:pPr marL="0" indent="0">
              <a:buNone/>
            </a:pPr>
            <a:endParaRPr lang="en-US" altLang="en-US"/>
          </a:p>
          <a:p>
            <a:pPr marL="0" indent="0">
              <a:buNone/>
            </a:pPr>
            <a:r>
              <a:rPr lang="en-US" altLang="en-US">
                <a:sym typeface="+mn-ea"/>
              </a:rPr>
              <a:t># Prediction with CGPA only (example: CGPA = 3)</a:t>
            </a:r>
            <a:endParaRPr lang="en-US" altLang="en-US"/>
          </a:p>
          <a:p>
            <a:pPr marL="0" indent="0">
              <a:buNone/>
            </a:pPr>
            <a:r>
              <a:rPr lang="en-US" altLang="en-US">
                <a:sym typeface="+mn-ea"/>
              </a:rPr>
              <a:t>prediction = model.predict([[9]])</a:t>
            </a:r>
            <a:endParaRPr lang="en-US" altLang="en-US"/>
          </a:p>
          <a:p>
            <a:pPr marL="0" indent="0">
              <a:buNone/>
            </a:pPr>
            <a:r>
              <a:rPr lang="en-US" altLang="en-US">
                <a:sym typeface="+mn-ea"/>
              </a:rPr>
              <a:t>print("Predicted Placement:", prediction[0])</a:t>
            </a:r>
            <a:endParaRPr lang="en-US" altLang="en-US"/>
          </a:p>
          <a:p>
            <a:pPr marL="0" indent="0">
              <a:buNone/>
            </a:pPr>
            <a:endParaRPr lang="en-US" altLang="en-US"/>
          </a:p>
          <a:p>
            <a:pPr marL="0" indent="0">
              <a:buNone/>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altLang="en-US"/>
              <a:t>Adaboost</a:t>
            </a:r>
            <a:endParaRPr lang="en-GB" altLang="en-US"/>
          </a:p>
        </p:txBody>
      </p:sp>
      <p:sp>
        <p:nvSpPr>
          <p:cNvPr id="3" name="Content Placeholder 2"/>
          <p:cNvSpPr>
            <a:spLocks noGrp="1"/>
          </p:cNvSpPr>
          <p:nvPr>
            <p:ph idx="1"/>
          </p:nvPr>
        </p:nvSpPr>
        <p:spPr/>
        <p:txBody>
          <a:bodyPr>
            <a:normAutofit fontScale="60000"/>
          </a:bodyPr>
          <a:p>
            <a:pPr marL="0" indent="0">
              <a:buNone/>
            </a:pPr>
            <a:r>
              <a:rPr lang="en-US" altLang="en-US" sz="2400"/>
              <a:t>AdaBoost is a boosting technique that works in a stage-wise additive manner. This means it adds multiple weak learners one by one, and each new model focuses on the errors made by the previous ones.</a:t>
            </a:r>
            <a:endParaRPr lang="en-US" altLang="en-US" sz="2400"/>
          </a:p>
          <a:p>
            <a:pPr marL="0" indent="0">
              <a:buNone/>
            </a:pPr>
            <a:r>
              <a:rPr lang="en-US" altLang="en-US" sz="2400" b="1"/>
              <a:t>Key Points to Understand in AdaBoost:</a:t>
            </a:r>
            <a:endParaRPr lang="en-US" altLang="en-US" sz="2400" b="1"/>
          </a:p>
          <a:p>
            <a:pPr marL="0" indent="0">
              <a:buNone/>
            </a:pPr>
            <a:r>
              <a:rPr lang="en-US" altLang="en-US" sz="2400"/>
              <a:t>Weak Learners:</a:t>
            </a:r>
            <a:endParaRPr lang="en-US" altLang="en-US" sz="2400"/>
          </a:p>
          <a:p>
            <a:pPr marL="0" indent="0">
              <a:buNone/>
            </a:pPr>
            <a:r>
              <a:rPr lang="en-US" altLang="en-US" sz="2400"/>
              <a:t>These are models that perform just slightly better than random guessing — in other words, they have accuracy less than or around 50%. In AdaBoost, many such weak models are combined to create a strong one.</a:t>
            </a:r>
            <a:endParaRPr lang="en-US" altLang="en-US" sz="2400"/>
          </a:p>
          <a:p>
            <a:pPr marL="0" indent="0">
              <a:buNone/>
            </a:pPr>
            <a:endParaRPr lang="en-US" altLang="en-US" sz="2400"/>
          </a:p>
          <a:p>
            <a:pPr marL="0" indent="0">
              <a:buNone/>
            </a:pPr>
            <a:r>
              <a:rPr lang="en-US" altLang="en-US" sz="2400"/>
              <a:t>+1 and -1 Labels:</a:t>
            </a:r>
            <a:endParaRPr lang="en-US" altLang="en-US" sz="2400"/>
          </a:p>
          <a:p>
            <a:pPr marL="0" indent="0">
              <a:buNone/>
            </a:pPr>
            <a:r>
              <a:rPr lang="en-US" altLang="en-US" sz="2400"/>
              <a:t>In binary classification (yes/no problems), we usually use 0 for negative and 1 for positive. But in AdaBoost, the labels are changed to +1 for positive and -1 for negative. This helps with the math behind the algorithm.</a:t>
            </a:r>
            <a:endParaRPr lang="en-US" altLang="en-US" sz="2400"/>
          </a:p>
          <a:p>
            <a:pPr marL="0" indent="0">
              <a:buNone/>
            </a:pPr>
            <a:endParaRPr lang="en-US" altLang="en-US" sz="2400"/>
          </a:p>
          <a:p>
            <a:pPr marL="0" indent="0">
              <a:buNone/>
            </a:pPr>
            <a:r>
              <a:rPr lang="en-US" altLang="en-US" sz="2400"/>
              <a:t>Decision Stump:</a:t>
            </a:r>
            <a:endParaRPr lang="en-US" altLang="en-US" sz="2400"/>
          </a:p>
          <a:p>
            <a:pPr marL="0" indent="0">
              <a:buNone/>
            </a:pPr>
            <a:r>
              <a:rPr lang="en-US" altLang="en-US" sz="2400"/>
              <a:t>The weak learner used in AdaBoost is often a decision stump, which is a simple decision tree with depth = 1 (i.e., it makes decisions based on just one feature).</a:t>
            </a:r>
            <a:endParaRPr lang="en-US" altLang="en-US"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GB" altLang="en-US"/>
              <a:t>Example: </a:t>
            </a:r>
            <a:r>
              <a:rPr lang="en-GB" altLang="en-US" sz="2665"/>
              <a:t>We have x1(cgpa) x2(iq level) y(placment) </a:t>
            </a:r>
            <a:br>
              <a:rPr lang="en-GB" altLang="en-US" sz="2665"/>
            </a:br>
            <a:r>
              <a:rPr lang="en-GB" altLang="en-US" sz="2665"/>
              <a:t>create an adaboost algorithm to identify weather student will be placed or not.</a:t>
            </a:r>
            <a:endParaRPr lang="en-GB" altLang="en-US" sz="2665"/>
          </a:p>
        </p:txBody>
      </p:sp>
      <p:sp>
        <p:nvSpPr>
          <p:cNvPr id="3" name="Content Placeholder 2"/>
          <p:cNvSpPr>
            <a:spLocks noGrp="1"/>
          </p:cNvSpPr>
          <p:nvPr>
            <p:ph idx="1"/>
          </p:nvPr>
        </p:nvSpPr>
        <p:spPr>
          <a:xfrm>
            <a:off x="838200" y="1825625"/>
            <a:ext cx="11353800" cy="4436745"/>
          </a:xfrm>
        </p:spPr>
        <p:txBody>
          <a:bodyPr>
            <a:normAutofit lnSpcReduction="20000"/>
          </a:bodyPr>
          <a:p>
            <a:pPr marL="0" indent="0">
              <a:buNone/>
            </a:pPr>
            <a:r>
              <a:rPr lang="en-US" altLang="en-US"/>
              <a:t>Initial weight α = 1.02, apply to each row</a:t>
            </a:r>
            <a:endParaRPr lang="en-US" altLang="en-US"/>
          </a:p>
          <a:p>
            <a:pPr marL="0" indent="0">
              <a:buNone/>
            </a:pPr>
            <a:endParaRPr lang="en-US" altLang="en-US"/>
          </a:p>
          <a:p>
            <a:pPr marL="0" indent="0">
              <a:buNone/>
            </a:pPr>
            <a:r>
              <a:rPr lang="en-US" altLang="en-US"/>
              <a:t>x₁	x₂	y	y_pred	weight	update weight</a:t>
            </a:r>
            <a:r>
              <a:rPr lang="en-GB" altLang="en-US"/>
              <a:t>     </a:t>
            </a:r>
            <a:endParaRPr lang="en-US" altLang="en-US"/>
          </a:p>
          <a:p>
            <a:pPr marL="0" indent="0">
              <a:buNone/>
            </a:pPr>
            <a:r>
              <a:rPr lang="en-US" altLang="en-US"/>
              <a:t>3	7	1	1	</a:t>
            </a:r>
            <a:r>
              <a:rPr lang="en-GB" altLang="en-US"/>
              <a:t>                </a:t>
            </a:r>
            <a:r>
              <a:rPr lang="en-US" altLang="en-US"/>
              <a:t>0.2	</a:t>
            </a:r>
            <a:r>
              <a:rPr lang="en-GB" altLang="en-US"/>
              <a:t>              </a:t>
            </a:r>
            <a:r>
              <a:rPr lang="en-US" altLang="en-US"/>
              <a:t>0.</a:t>
            </a:r>
            <a:r>
              <a:rPr lang="en-GB" altLang="en-US"/>
              <a:t>1</a:t>
            </a:r>
            <a:r>
              <a:rPr lang="en-US" altLang="en-US"/>
              <a:t>6	</a:t>
            </a:r>
            <a:r>
              <a:rPr lang="en-GB" altLang="en-US"/>
              <a:t>                                    </a:t>
            </a:r>
            <a:endParaRPr lang="en-US" altLang="en-US"/>
          </a:p>
          <a:p>
            <a:pPr marL="0" indent="0">
              <a:buNone/>
            </a:pPr>
            <a:r>
              <a:rPr lang="en-US" altLang="en-US"/>
              <a:t>2	9	0	1 ✕	</a:t>
            </a:r>
            <a:r>
              <a:rPr lang="en-GB" altLang="en-US"/>
              <a:t>                </a:t>
            </a:r>
            <a:r>
              <a:rPr lang="en-US" altLang="en-US"/>
              <a:t>0.2	</a:t>
            </a:r>
            <a:r>
              <a:rPr lang="en-GB" altLang="en-US"/>
              <a:t>             </a:t>
            </a:r>
            <a:r>
              <a:rPr lang="en-US" altLang="en-US"/>
              <a:t>0.24	</a:t>
            </a:r>
            <a:r>
              <a:rPr lang="en-GB" altLang="en-US"/>
              <a:t>                                  </a:t>
            </a:r>
            <a:endParaRPr lang="en-US" altLang="en-US"/>
          </a:p>
          <a:p>
            <a:pPr marL="0" indent="0">
              <a:buNone/>
            </a:pPr>
            <a:r>
              <a:rPr lang="en-US" altLang="en-US"/>
              <a:t>1	4	1	0 ✕	</a:t>
            </a:r>
            <a:r>
              <a:rPr lang="en-GB" altLang="en-US"/>
              <a:t>                </a:t>
            </a:r>
            <a:r>
              <a:rPr lang="en-US" altLang="en-US"/>
              <a:t>0.2	</a:t>
            </a:r>
            <a:r>
              <a:rPr lang="en-GB" altLang="en-US"/>
              <a:t>             </a:t>
            </a:r>
            <a:r>
              <a:rPr lang="en-US" altLang="en-US"/>
              <a:t>0.24	</a:t>
            </a:r>
            <a:r>
              <a:rPr lang="en-GB" altLang="en-US"/>
              <a:t>                                  </a:t>
            </a:r>
            <a:endParaRPr lang="en-US" altLang="en-US"/>
          </a:p>
          <a:p>
            <a:pPr marL="0" indent="0">
              <a:buNone/>
            </a:pPr>
            <a:r>
              <a:rPr lang="en-US" altLang="en-US"/>
              <a:t>9	8	0	0	</a:t>
            </a:r>
            <a:r>
              <a:rPr lang="en-GB" altLang="en-US"/>
              <a:t>                </a:t>
            </a:r>
            <a:r>
              <a:rPr lang="en-US" altLang="en-US"/>
              <a:t>0.2	</a:t>
            </a:r>
            <a:r>
              <a:rPr lang="en-GB" altLang="en-US"/>
              <a:t>             </a:t>
            </a:r>
            <a:r>
              <a:rPr lang="en-US" altLang="en-US"/>
              <a:t>0.16	</a:t>
            </a:r>
            <a:r>
              <a:rPr lang="en-GB" altLang="en-US"/>
              <a:t>           </a:t>
            </a:r>
            <a:endParaRPr lang="en-US" altLang="en-US"/>
          </a:p>
          <a:p>
            <a:pPr marL="0" indent="0">
              <a:buNone/>
            </a:pPr>
            <a:r>
              <a:rPr lang="en-US" altLang="en-US"/>
              <a:t>3	7	0	0	</a:t>
            </a:r>
            <a:r>
              <a:rPr lang="en-GB" altLang="en-US"/>
              <a:t>                </a:t>
            </a:r>
            <a:r>
              <a:rPr lang="en-US" altLang="en-US"/>
              <a:t>0.2	</a:t>
            </a:r>
            <a:r>
              <a:rPr lang="en-GB" altLang="en-US"/>
              <a:t>             </a:t>
            </a:r>
            <a:r>
              <a:rPr lang="en-US" altLang="en-US"/>
              <a:t>0.16	</a:t>
            </a:r>
            <a:r>
              <a:rPr lang="en-GB" altLang="en-US"/>
              <a:t>           </a:t>
            </a:r>
            <a:endParaRPr lang="en-US" altLang="en-US"/>
          </a:p>
          <a:p>
            <a:pPr marL="0" indent="0">
              <a:buNone/>
            </a:pPr>
            <a:r>
              <a:rPr lang="en-US" altLang="en-US"/>
              <a:t>Sum = 0.96</a:t>
            </a:r>
            <a:endParaRPr lang="en-US" altLang="en-US"/>
          </a:p>
          <a:p>
            <a:pPr marL="0" indent="0">
              <a:buNone/>
            </a:pPr>
            <a:endParaRPr lang="en-US" altLang="en-US"/>
          </a:p>
        </p:txBody>
      </p:sp>
      <p:sp>
        <p:nvSpPr>
          <p:cNvPr id="4" name="Text Box 3"/>
          <p:cNvSpPr txBox="1"/>
          <p:nvPr/>
        </p:nvSpPr>
        <p:spPr>
          <a:xfrm>
            <a:off x="3098165" y="894080"/>
            <a:ext cx="4064000" cy="368300"/>
          </a:xfrm>
          <a:prstGeom prst="rect">
            <a:avLst/>
          </a:prstGeom>
          <a:noFill/>
        </p:spPr>
        <p:txBody>
          <a:bodyPr wrap="square" rtlCol="0">
            <a:spAutoFit/>
          </a:bodyPr>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252730" y="207645"/>
            <a:ext cx="11101070" cy="5969635"/>
          </a:xfrm>
        </p:spPr>
        <p:txBody>
          <a:bodyPr>
            <a:normAutofit fontScale="60000"/>
          </a:bodyPr>
          <a:p>
            <a:pPr marL="0" indent="0">
              <a:buNone/>
            </a:pPr>
            <a:r>
              <a:rPr lang="en-GB" altLang="en-US"/>
              <a:t>TO FIND ALPHA = 1/2ln(1-error/error)</a:t>
            </a:r>
            <a:endParaRPr lang="en-GB" altLang="en-US"/>
          </a:p>
          <a:p>
            <a:pPr marL="0" indent="0">
              <a:buNone/>
            </a:pPr>
            <a:endParaRPr lang="en-GB" altLang="en-US"/>
          </a:p>
          <a:p>
            <a:pPr marL="0" indent="0">
              <a:buNone/>
            </a:pPr>
            <a:r>
              <a:rPr lang="en-GB" altLang="en-US"/>
              <a:t>error= add all wieghts where you get wrong prediction by comparing y_pred and y column</a:t>
            </a:r>
            <a:endParaRPr lang="en-GB" altLang="en-US"/>
          </a:p>
          <a:p>
            <a:pPr marL="0" indent="0">
              <a:buNone/>
            </a:pPr>
            <a:r>
              <a:rPr lang="en-GB" altLang="en-US"/>
              <a:t>error= 0.2+0.2=0.4</a:t>
            </a:r>
            <a:endParaRPr lang="en-GB" altLang="en-US"/>
          </a:p>
          <a:p>
            <a:pPr marL="0" indent="0">
              <a:buNone/>
            </a:pPr>
            <a:endParaRPr lang="en-GB" altLang="en-US"/>
          </a:p>
          <a:p>
            <a:pPr marL="0" indent="0">
              <a:buNone/>
            </a:pPr>
            <a:r>
              <a:rPr lang="en-GB" altLang="en-US"/>
              <a:t>alpha= 1/2ln(1-0.4/0.4)=0.20</a:t>
            </a:r>
            <a:endParaRPr lang="en-GB" altLang="en-US"/>
          </a:p>
          <a:p>
            <a:pPr marL="0" indent="0">
              <a:buNone/>
            </a:pPr>
            <a:endParaRPr lang="en-GB" altLang="en-US"/>
          </a:p>
          <a:p>
            <a:pPr marL="0" indent="0">
              <a:buNone/>
            </a:pPr>
            <a:r>
              <a:rPr lang="en-GB" altLang="en-US"/>
              <a:t>now we have to send data to next model and also tell model to focus upon errors for doing this we will perform upsampling.(increasing the weights)</a:t>
            </a:r>
            <a:br>
              <a:rPr lang="en-GB" altLang="en-US"/>
            </a:br>
            <a:br>
              <a:rPr lang="en-GB" altLang="en-US"/>
            </a:br>
            <a:r>
              <a:rPr lang="en-GB" altLang="en-US"/>
              <a:t>How much weights to increase?</a:t>
            </a:r>
            <a:endParaRPr lang="en-GB" altLang="en-US"/>
          </a:p>
          <a:p>
            <a:pPr marL="0" indent="0">
              <a:buNone/>
            </a:pPr>
            <a:r>
              <a:rPr lang="en-GB" altLang="en-US"/>
              <a:t>For misclassified points/wrong predictions:</a:t>
            </a:r>
            <a:endParaRPr lang="en-GB" altLang="en-US"/>
          </a:p>
          <a:p>
            <a:pPr marL="0" indent="0">
              <a:buNone/>
            </a:pPr>
            <a:r>
              <a:rPr lang="en-GB" altLang="en-US"/>
              <a:t>new_wt=cur_wt*e^alpha1</a:t>
            </a:r>
            <a:endParaRPr lang="en-GB" altLang="en-US"/>
          </a:p>
          <a:p>
            <a:pPr marL="0" indent="0">
              <a:buNone/>
            </a:pPr>
            <a:endParaRPr lang="en-GB" altLang="en-US"/>
          </a:p>
          <a:p>
            <a:pPr marL="0" indent="0">
              <a:buNone/>
            </a:pPr>
            <a:r>
              <a:rPr lang="en-GB" altLang="en-US">
                <a:sym typeface="+mn-ea"/>
              </a:rPr>
              <a:t>For classified points/correct predictions:</a:t>
            </a:r>
            <a:endParaRPr lang="en-GB" altLang="en-US"/>
          </a:p>
          <a:p>
            <a:pPr marL="0" indent="0">
              <a:buNone/>
            </a:pPr>
            <a:r>
              <a:rPr lang="en-GB" altLang="en-US">
                <a:sym typeface="+mn-ea"/>
              </a:rPr>
              <a:t>new_wt=cur_wt*e^(-alpha1)</a:t>
            </a:r>
            <a:endParaRPr lang="en-GB" altLang="en-US"/>
          </a:p>
          <a:p>
            <a:pPr marL="0" indent="0">
              <a:buNone/>
            </a:pPr>
            <a:endParaRPr lang="en-GB"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242570" y="175260"/>
            <a:ext cx="11111230" cy="6002020"/>
          </a:xfrm>
        </p:spPr>
        <p:txBody>
          <a:bodyPr/>
          <a:p>
            <a:pPr marL="0" indent="0">
              <a:buNone/>
            </a:pPr>
            <a:r>
              <a:rPr lang="en-GB" altLang="en-US"/>
              <a:t>now we have to make sure that some of all the weights(alpha) is 1 if not then make another column and divide individual weight by the sum of weights</a:t>
            </a:r>
            <a:endParaRPr lang="en-GB" altLang="en-US"/>
          </a:p>
          <a:p>
            <a:pPr marL="0" indent="0">
              <a:buNone/>
            </a:pPr>
            <a:endParaRPr lang="en-GB" altLang="en-US"/>
          </a:p>
          <a:p>
            <a:pPr marL="0" indent="0">
              <a:buNone/>
            </a:pPr>
            <a:r>
              <a:rPr lang="en-GB" altLang="en-US" b="1"/>
              <a:t>UP SAMPLING:</a:t>
            </a:r>
            <a:endParaRPr lang="en-GB" altLang="en-US" b="1"/>
          </a:p>
          <a:p>
            <a:pPr marL="0" indent="0">
              <a:buNone/>
            </a:pPr>
            <a:r>
              <a:rPr lang="en-GB" altLang="en-US"/>
              <a:t>now find ranges:</a:t>
            </a:r>
            <a:endParaRPr lang="en-GB" altLang="en-US"/>
          </a:p>
          <a:p>
            <a:pPr marL="0" indent="0">
              <a:buNone/>
            </a:pPr>
            <a:r>
              <a:rPr lang="en-US" altLang="en-US"/>
              <a:t>x₁	x₂	y	new weight	range</a:t>
            </a:r>
            <a:endParaRPr lang="en-US" altLang="en-US"/>
          </a:p>
          <a:p>
            <a:pPr marL="0" indent="0">
              <a:buNone/>
            </a:pPr>
            <a:r>
              <a:rPr lang="en-US" altLang="en-US"/>
              <a:t>3	7	1	0.16	</a:t>
            </a:r>
            <a:r>
              <a:rPr lang="en-GB" altLang="en-US"/>
              <a:t>           </a:t>
            </a:r>
            <a:r>
              <a:rPr lang="en-US" altLang="en-US"/>
              <a:t>0 - 0.16</a:t>
            </a:r>
            <a:endParaRPr lang="en-US" altLang="en-US"/>
          </a:p>
          <a:p>
            <a:pPr marL="0" indent="0">
              <a:buNone/>
            </a:pPr>
            <a:r>
              <a:rPr lang="en-US" altLang="en-US"/>
              <a:t>2	9	0	0.24	</a:t>
            </a:r>
            <a:r>
              <a:rPr lang="en-GB" altLang="en-US"/>
              <a:t>           </a:t>
            </a:r>
            <a:r>
              <a:rPr lang="en-US" altLang="en-US"/>
              <a:t>0.16 - 0.4</a:t>
            </a:r>
            <a:endParaRPr lang="en-US" altLang="en-US"/>
          </a:p>
          <a:p>
            <a:pPr marL="0" indent="0">
              <a:buNone/>
            </a:pPr>
            <a:r>
              <a:rPr lang="en-US" altLang="en-US"/>
              <a:t>1	4	1	0.24	</a:t>
            </a:r>
            <a:r>
              <a:rPr lang="en-GB" altLang="en-US"/>
              <a:t>           </a:t>
            </a:r>
            <a:r>
              <a:rPr lang="en-US" altLang="en-US"/>
              <a:t>0.4 - 0.666</a:t>
            </a:r>
            <a:endParaRPr lang="en-US" altLang="en-US"/>
          </a:p>
          <a:p>
            <a:pPr marL="0" indent="0">
              <a:buNone/>
            </a:pPr>
            <a:r>
              <a:rPr lang="en-US" altLang="en-US"/>
              <a:t>9	8	0	0.16	</a:t>
            </a:r>
            <a:r>
              <a:rPr lang="en-GB" altLang="en-US"/>
              <a:t>           </a:t>
            </a:r>
            <a:r>
              <a:rPr lang="en-US" altLang="en-US"/>
              <a:t>0.666 - 0.832</a:t>
            </a:r>
            <a:endParaRPr lang="en-US" altLang="en-US"/>
          </a:p>
          <a:p>
            <a:pPr marL="0" indent="0">
              <a:buNone/>
            </a:pPr>
            <a:r>
              <a:rPr lang="en-US" altLang="en-US"/>
              <a:t>3	7	0	0.16	</a:t>
            </a:r>
            <a:r>
              <a:rPr lang="en-GB" altLang="en-US"/>
              <a:t>           </a:t>
            </a:r>
            <a:r>
              <a:rPr lang="en-US" altLang="en-US"/>
              <a:t>0.832 - 1</a:t>
            </a:r>
            <a:endParaRPr lang="en-US" altLang="en-US"/>
          </a:p>
          <a:p>
            <a:pPr marL="0" indent="0">
              <a:buNone/>
            </a:pPr>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221615" y="186055"/>
            <a:ext cx="11132185" cy="5991225"/>
          </a:xfrm>
        </p:spPr>
        <p:txBody>
          <a:bodyPr>
            <a:normAutofit fontScale="60000"/>
          </a:bodyPr>
          <a:p>
            <a:pPr marL="0" indent="0">
              <a:buNone/>
            </a:pPr>
            <a:r>
              <a:rPr lang="en-GB" altLang="en-US"/>
              <a:t>Take 5 random number (these numbers depend upon number of rows uin data) between 0 and 1</a:t>
            </a:r>
            <a:endParaRPr lang="en-GB" altLang="en-US"/>
          </a:p>
          <a:p>
            <a:pPr marL="0" indent="0">
              <a:buNone/>
            </a:pPr>
            <a:r>
              <a:rPr lang="en-GB" altLang="en-US"/>
              <a:t>0.8,0.13,0.43,0.62,0.50</a:t>
            </a:r>
            <a:endParaRPr lang="en-GB" altLang="en-US"/>
          </a:p>
          <a:p>
            <a:pPr marL="0" indent="0">
              <a:buNone/>
            </a:pPr>
            <a:r>
              <a:rPr lang="en-GB" altLang="en-US"/>
              <a:t>now check number of rows in which these numbers fall between the range</a:t>
            </a:r>
            <a:endParaRPr lang="en-GB" altLang="en-US"/>
          </a:p>
          <a:p>
            <a:pPr marL="0" indent="0">
              <a:buNone/>
            </a:pPr>
            <a:r>
              <a:rPr lang="en-GB" altLang="en-US"/>
              <a:t>4   ,1      ,3      ,3      ,3</a:t>
            </a:r>
            <a:endParaRPr lang="en-GB" altLang="en-US"/>
          </a:p>
          <a:p>
            <a:pPr marL="0" indent="0">
              <a:buNone/>
            </a:pPr>
            <a:endParaRPr lang="en-GB" altLang="en-US"/>
          </a:p>
          <a:p>
            <a:pPr marL="0" indent="0">
              <a:buNone/>
            </a:pPr>
            <a:r>
              <a:rPr lang="en-GB" altLang="en-US"/>
              <a:t>now only send rows with these numbers to the next model</a:t>
            </a:r>
            <a:endParaRPr lang="en-GB" altLang="en-US"/>
          </a:p>
          <a:p>
            <a:pPr marL="0" indent="0">
              <a:buNone/>
            </a:pPr>
            <a:r>
              <a:rPr lang="en-US" altLang="en-US"/>
              <a:t>x₁	x₂	y	new wt</a:t>
            </a:r>
            <a:endParaRPr lang="en-US" altLang="en-US"/>
          </a:p>
          <a:p>
            <a:pPr marL="0" indent="0">
              <a:buNone/>
            </a:pPr>
            <a:r>
              <a:rPr lang="en-US" altLang="en-US"/>
              <a:t>3	7	1	0.16</a:t>
            </a:r>
            <a:endParaRPr lang="en-US" altLang="en-US"/>
          </a:p>
          <a:p>
            <a:pPr marL="0" indent="0">
              <a:buNone/>
            </a:pPr>
            <a:r>
              <a:rPr lang="en-US" altLang="en-US"/>
              <a:t>1	4	0	0.25</a:t>
            </a:r>
            <a:endParaRPr lang="en-US" altLang="en-US"/>
          </a:p>
          <a:p>
            <a:pPr marL="0" indent="0">
              <a:buNone/>
            </a:pPr>
            <a:r>
              <a:rPr lang="en-US" altLang="en-US"/>
              <a:t>1	4	1	0.2</a:t>
            </a:r>
            <a:r>
              <a:rPr lang="en-GB" altLang="en-US"/>
              <a:t>5</a:t>
            </a:r>
            <a:endParaRPr lang="en-US" altLang="en-US"/>
          </a:p>
          <a:p>
            <a:pPr marL="0" indent="0">
              <a:buNone/>
            </a:pPr>
            <a:r>
              <a:rPr lang="en-US" altLang="en-US"/>
              <a:t>1	4	0	0.25</a:t>
            </a:r>
            <a:endParaRPr lang="en-US" altLang="en-US"/>
          </a:p>
          <a:p>
            <a:pPr marL="0" indent="0">
              <a:buNone/>
            </a:pPr>
            <a:r>
              <a:rPr lang="en-US" altLang="en-US"/>
              <a:t>3	7	0	0.16</a:t>
            </a:r>
            <a:endParaRPr lang="en-US" altLang="en-US"/>
          </a:p>
          <a:p>
            <a:pPr marL="0" indent="0">
              <a:buNone/>
            </a:pPr>
            <a:r>
              <a:rPr lang="en-US" altLang="en-US"/>
              <a:t>Send this dataset, repeat all process again.</a:t>
            </a:r>
            <a:r>
              <a:rPr lang="en-GB" altLang="en-US"/>
              <a:t> </a:t>
            </a:r>
            <a:r>
              <a:rPr lang="en-US" altLang="en-US">
                <a:sym typeface="+mn-ea"/>
              </a:rPr>
              <a:t>(α at the end gets added</a:t>
            </a:r>
            <a:r>
              <a:rPr lang="en-GB" altLang="en-US">
                <a:sym typeface="+mn-ea"/>
              </a:rPr>
              <a:t>)</a:t>
            </a:r>
            <a:endParaRPr lang="en-GB" altLang="en-US"/>
          </a:p>
          <a:p>
            <a:pPr marL="0" indent="0">
              <a:buNone/>
            </a:pPr>
            <a:r>
              <a:rPr lang="en-GB" altLang="en-US"/>
              <a:t>sign(alpha(h1x)+alpha2(h2x)+.....+aplhan(hnx)</a:t>
            </a:r>
            <a:endParaRPr lang="en-GB" altLang="en-US"/>
          </a:p>
          <a:p>
            <a:pPr marL="0" indent="0">
              <a:buNone/>
            </a:pPr>
            <a:r>
              <a:rPr lang="en-GB" altLang="en-US"/>
              <a:t>if result is positive then student will be placed </a:t>
            </a:r>
            <a:endParaRPr lang="en-GB" altLang="en-US"/>
          </a:p>
          <a:p>
            <a:pPr marL="0" indent="0">
              <a:buNone/>
            </a:pPr>
            <a:r>
              <a:rPr lang="en-GB" altLang="en-US"/>
              <a:t>else not placed.</a:t>
            </a:r>
            <a:endParaRPr lang="en-US" altLang="en-US"/>
          </a:p>
          <a:p>
            <a:pPr marL="0" indent="0">
              <a:buNone/>
            </a:pPr>
            <a:endParaRPr lang="en-GB"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altLang="en-US"/>
              <a:t>Python Code:</a:t>
            </a:r>
            <a:endParaRPr lang="en-GB" altLang="en-US"/>
          </a:p>
        </p:txBody>
      </p:sp>
      <p:sp>
        <p:nvSpPr>
          <p:cNvPr id="3" name="Content Placeholder 2"/>
          <p:cNvSpPr>
            <a:spLocks noGrp="1"/>
          </p:cNvSpPr>
          <p:nvPr>
            <p:ph idx="1"/>
          </p:nvPr>
        </p:nvSpPr>
        <p:spPr>
          <a:xfrm>
            <a:off x="454660" y="1361440"/>
            <a:ext cx="10899140" cy="4815840"/>
          </a:xfrm>
        </p:spPr>
        <p:txBody>
          <a:bodyPr>
            <a:normAutofit fontScale="25000"/>
          </a:bodyPr>
          <a:p>
            <a:pPr marL="0" indent="0">
              <a:buNone/>
            </a:pPr>
            <a:r>
              <a:rPr lang="en-US" altLang="en-US" sz="8000"/>
              <a:t>from sklearn.ensemble import AdaBoostClassifier</a:t>
            </a:r>
            <a:endParaRPr lang="en-US" altLang="en-US" sz="8000"/>
          </a:p>
          <a:p>
            <a:pPr marL="0" indent="0">
              <a:buNone/>
            </a:pPr>
            <a:r>
              <a:rPr lang="en-US" altLang="en-US" sz="8000"/>
              <a:t>from sklearn.tree import DecisionTreeClassifier</a:t>
            </a:r>
            <a:endParaRPr lang="en-US" altLang="en-US" sz="8000"/>
          </a:p>
          <a:p>
            <a:pPr marL="0" indent="0">
              <a:buNone/>
            </a:pPr>
            <a:r>
              <a:rPr lang="en-US" altLang="en-US" sz="8000"/>
              <a:t>import numpy as np</a:t>
            </a:r>
            <a:endParaRPr lang="en-US" altLang="en-US" sz="8000"/>
          </a:p>
          <a:p>
            <a:pPr marL="0" indent="0">
              <a:buNone/>
            </a:pPr>
            <a:endParaRPr lang="en-US" altLang="en-US" sz="8000"/>
          </a:p>
          <a:p>
            <a:pPr marL="0" indent="0">
              <a:buNone/>
            </a:pPr>
            <a:r>
              <a:rPr lang="en-US" altLang="en-US" sz="8000"/>
              <a:t># Data</a:t>
            </a:r>
            <a:endParaRPr lang="en-US" altLang="en-US" sz="8000"/>
          </a:p>
          <a:p>
            <a:pPr marL="0" indent="0">
              <a:buNone/>
            </a:pPr>
            <a:r>
              <a:rPr lang="en-US" altLang="en-US" sz="8000"/>
              <a:t>X = np.array([</a:t>
            </a:r>
            <a:endParaRPr lang="en-US" altLang="en-US" sz="8000"/>
          </a:p>
          <a:p>
            <a:pPr marL="0" indent="0">
              <a:buNone/>
            </a:pPr>
            <a:r>
              <a:rPr lang="en-US" altLang="en-US" sz="8000"/>
              <a:t>    [3, 7],</a:t>
            </a:r>
            <a:endParaRPr lang="en-US" altLang="en-US" sz="8000"/>
          </a:p>
          <a:p>
            <a:pPr marL="0" indent="0">
              <a:buNone/>
            </a:pPr>
            <a:r>
              <a:rPr lang="en-US" altLang="en-US" sz="8000"/>
              <a:t>    [2, 9],</a:t>
            </a:r>
            <a:endParaRPr lang="en-US" altLang="en-US" sz="8000"/>
          </a:p>
          <a:p>
            <a:pPr marL="0" indent="0">
              <a:buNone/>
            </a:pPr>
            <a:r>
              <a:rPr lang="en-US" altLang="en-US" sz="8000"/>
              <a:t>    [1, 4],</a:t>
            </a:r>
            <a:endParaRPr lang="en-US" altLang="en-US" sz="8000"/>
          </a:p>
          <a:p>
            <a:pPr marL="0" indent="0">
              <a:buNone/>
            </a:pPr>
            <a:r>
              <a:rPr lang="en-US" altLang="en-US" sz="8000"/>
              <a:t>    [9, 8],</a:t>
            </a:r>
            <a:endParaRPr lang="en-US" altLang="en-US" sz="8000"/>
          </a:p>
          <a:p>
            <a:pPr marL="0" indent="0">
              <a:buNone/>
            </a:pPr>
            <a:r>
              <a:rPr lang="en-US" altLang="en-US" sz="8000"/>
              <a:t>    [3, 7]</a:t>
            </a:r>
            <a:endParaRPr lang="en-US" altLang="en-US" sz="8000"/>
          </a:p>
          <a:p>
            <a:pPr marL="0" indent="0">
              <a:buNone/>
            </a:pPr>
            <a:r>
              <a:rPr lang="en-US" altLang="en-US" sz="8000"/>
              <a:t>])</a:t>
            </a:r>
            <a:endParaRPr lang="en-US" altLang="en-US" sz="8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301625" y="488950"/>
            <a:ext cx="11052175" cy="5688330"/>
          </a:xfrm>
        </p:spPr>
        <p:txBody>
          <a:bodyPr>
            <a:normAutofit fontScale="85000" lnSpcReduction="20000"/>
          </a:bodyPr>
          <a:p>
            <a:pPr marL="0" indent="0">
              <a:buNone/>
            </a:pPr>
            <a:r>
              <a:rPr lang="en-US" altLang="en-US">
                <a:sym typeface="+mn-ea"/>
              </a:rPr>
              <a:t>y = np.array([1, 0, 1, 0, 0])</a:t>
            </a:r>
            <a:endParaRPr lang="en-US" altLang="en-US"/>
          </a:p>
          <a:p>
            <a:pPr marL="0" indent="0">
              <a:buNone/>
            </a:pPr>
            <a:endParaRPr lang="en-US" altLang="en-US"/>
          </a:p>
          <a:p>
            <a:pPr marL="0" indent="0">
              <a:buNone/>
            </a:pPr>
            <a:r>
              <a:rPr lang="en-US" altLang="en-US">
                <a:sym typeface="+mn-ea"/>
              </a:rPr>
              <a:t># Base model</a:t>
            </a:r>
            <a:endParaRPr lang="en-US" altLang="en-US"/>
          </a:p>
          <a:p>
            <a:pPr marL="0" indent="0">
              <a:buNone/>
            </a:pPr>
            <a:r>
              <a:rPr lang="en-US" altLang="en-US">
                <a:sym typeface="+mn-ea"/>
              </a:rPr>
              <a:t>base_model = DecisionTreeClassifier(max_depth=1)</a:t>
            </a:r>
            <a:endParaRPr lang="en-US" altLang="en-US"/>
          </a:p>
          <a:p>
            <a:pPr marL="0" indent="0">
              <a:buNone/>
            </a:pPr>
            <a:endParaRPr lang="en-US" altLang="en-US"/>
          </a:p>
          <a:p>
            <a:pPr marL="0" indent="0">
              <a:buNone/>
            </a:pPr>
            <a:r>
              <a:rPr lang="en-US" altLang="en-US">
                <a:sym typeface="+mn-ea"/>
              </a:rPr>
              <a:t># AdaBoost (for sklearn &gt;= 1.2)</a:t>
            </a:r>
            <a:endParaRPr lang="en-US" altLang="en-US"/>
          </a:p>
          <a:p>
            <a:pPr marL="0" indent="0">
              <a:buNone/>
            </a:pPr>
            <a:r>
              <a:rPr lang="en-US" altLang="en-US">
                <a:sym typeface="+mn-ea"/>
              </a:rPr>
              <a:t>model = AdaBoostClassifier(estimator=base_model, n_estimators=10, learning_rate=0</a:t>
            </a:r>
            <a:r>
              <a:rPr lang="en-GB" altLang="en-US">
                <a:sym typeface="+mn-ea"/>
              </a:rPr>
              <a:t>.3</a:t>
            </a:r>
            <a:r>
              <a:rPr lang="en-US" altLang="en-US">
                <a:sym typeface="+mn-ea"/>
              </a:rPr>
              <a:t>)</a:t>
            </a:r>
            <a:endParaRPr lang="en-US" altLang="en-US">
              <a:sym typeface="+mn-ea"/>
            </a:endParaRPr>
          </a:p>
          <a:p>
            <a:pPr marL="0" indent="0">
              <a:buNone/>
            </a:pPr>
            <a:endParaRPr lang="en-US" altLang="en-US"/>
          </a:p>
          <a:p>
            <a:pPr marL="0" indent="0">
              <a:buNone/>
            </a:pPr>
            <a:r>
              <a:rPr lang="en-US" altLang="en-US">
                <a:sym typeface="+mn-ea"/>
              </a:rPr>
              <a:t>model.fit(X, y)</a:t>
            </a:r>
            <a:endParaRPr lang="en-US" altLang="en-US"/>
          </a:p>
          <a:p>
            <a:pPr marL="0" indent="0">
              <a:buNone/>
            </a:pPr>
            <a:endParaRPr lang="en-US" altLang="en-US"/>
          </a:p>
          <a:p>
            <a:pPr marL="0" indent="0">
              <a:buNone/>
            </a:pPr>
            <a:r>
              <a:rPr lang="en-US" altLang="en-US">
                <a:sym typeface="+mn-ea"/>
              </a:rPr>
              <a:t># Predict</a:t>
            </a:r>
            <a:endParaRPr lang="en-US" altLang="en-US"/>
          </a:p>
          <a:p>
            <a:pPr marL="0" indent="0">
              <a:buNone/>
            </a:pPr>
            <a:r>
              <a:rPr lang="en-US" altLang="en-US">
                <a:sym typeface="+mn-ea"/>
              </a:rPr>
              <a:t>prediction = model.predict([[3, 7]])</a:t>
            </a:r>
            <a:endParaRPr lang="en-US" altLang="en-US"/>
          </a:p>
          <a:p>
            <a:pPr marL="0" indent="0">
              <a:buNone/>
            </a:pPr>
            <a:r>
              <a:rPr lang="en-US" altLang="en-US">
                <a:sym typeface="+mn-ea"/>
              </a:rPr>
              <a:t>print("Predicted Placement:", prediction[0])</a:t>
            </a:r>
            <a:endParaRPr lang="en-US" altLang="en-US"/>
          </a:p>
          <a:p>
            <a:pPr marL="0" indent="0">
              <a:buNone/>
            </a:pPr>
            <a:endParaRPr lang="en-US" altLang="en-US"/>
          </a:p>
          <a:p>
            <a:pPr marL="0" indent="0">
              <a:buNone/>
            </a:pP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7111</Words>
  <Application>WPS Slides</Application>
  <PresentationFormat>Widescreen</PresentationFormat>
  <Paragraphs>222</Paragraphs>
  <Slides>22</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Arial</vt:lpstr>
      <vt:lpstr>SimSun</vt:lpstr>
      <vt:lpstr>Wingdings</vt:lpstr>
      <vt:lpstr>Calibri Light</vt:lpstr>
      <vt:lpstr>Calibri</vt:lpstr>
      <vt:lpstr>Microsoft YaHei</vt:lpstr>
      <vt:lpstr>Arial Unicode MS</vt:lpstr>
      <vt:lpstr>Office Theme</vt:lpstr>
      <vt:lpstr>BOOSTING</vt:lpstr>
      <vt:lpstr>Boosting</vt:lpstr>
      <vt:lpstr>Adaboost</vt:lpstr>
      <vt:lpstr>Example: We have x1(cgpa) x2(iq level) y(placment)  create an adaboost algorithm to identify weather student will be placed or not.</vt:lpstr>
      <vt:lpstr>PowerPoint 演示文稿</vt:lpstr>
      <vt:lpstr>PowerPoint 演示文稿</vt:lpstr>
      <vt:lpstr>PowerPoint 演示文稿</vt:lpstr>
      <vt:lpstr>PowerPoint 演示文稿</vt:lpstr>
      <vt:lpstr>PowerPoint 演示文稿</vt:lpstr>
      <vt:lpstr>XGboost:</vt:lpstr>
      <vt:lpstr>PowerPoint 演示文稿</vt:lpstr>
      <vt:lpstr>XG boost-regresion</vt:lpstr>
      <vt:lpstr>PowerPoint 演示文稿</vt:lpstr>
      <vt:lpstr>PowerPoint 演示文稿</vt:lpstr>
      <vt:lpstr>PowerPoint 演示文稿</vt:lpstr>
      <vt:lpstr>PowerPoint 演示文稿</vt:lpstr>
      <vt:lpstr>XG boost - Classification</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BOOSTING</dc:title>
  <dc:creator>rafeh</dc:creator>
  <cp:lastModifiedBy>Rafeh Malik</cp:lastModifiedBy>
  <cp:revision>6</cp:revision>
  <dcterms:created xsi:type="dcterms:W3CDTF">2025-04-21T04:38:00Z</dcterms:created>
  <dcterms:modified xsi:type="dcterms:W3CDTF">2025-04-21T05:48:58Z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40D3E387A969450886036E562072FE6E_11</vt:lpwstr>
  </property>
  <property fmtid="{D5CDD505-2E9C-101B-9397-08002B2CF9AE}" pid="3" name="KSOProductBuildVer">
    <vt:lpwstr>1033-12.2.0.20795</vt:lpwstr>
  </property>
</Properties>
</file>

<file path=docProps/thumbnail.jpeg>
</file>